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6"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showGuides="1">
      <p:cViewPr varScale="1">
        <p:scale>
          <a:sx n="140" d="100"/>
          <a:sy n="140" d="100"/>
        </p:scale>
        <p:origin x="150" y="5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6764-25F7-478A-8F9C-B871ED2F2B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3E5659-8BDF-4258-A3DA-E5F6AC11C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48474F-A9F4-4129-A0DC-38652495F0D8}"/>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BA66A6D5-8BAE-4EA4-80CF-697AC25B7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1DA89-9412-49D7-BD11-C66AF2C49A39}"/>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4171881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C721F-42C3-4FC5-9A8C-8DE28C3EA9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320CA-C05A-45E7-B0D4-3E413CF8B5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3D918-74BF-47F3-A742-DBF33B7CEC60}"/>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56079EAD-DE6D-4CDD-AE8E-BCB1A75C7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9C146F-28EA-4046-BC94-0CCD3A03D79A}"/>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326208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5041E9-88FD-4C95-A59B-C84AF1D14D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46CD11-5185-4682-BAEA-9C1DB97320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B42A6-5E12-4D21-8EBE-7766D23C353F}"/>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E97421C6-485B-4F56-928C-AB148C2BA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27968-9FE5-425B-8D10-6C37F86BC133}"/>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4227450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24BFB-9A4D-4501-87BC-64B0C83DB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576EBC-3081-48C5-B33F-F8035A3E41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0D63B-8229-48BB-8586-F18D2AB1D1B7}"/>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854A2D37-EC05-4B15-8BB6-D9F76B80C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43769-9842-41F9-A934-D986C4F2FCA5}"/>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09464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7EC4-38DE-4135-AB16-3B74086176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CF5D4F-12A2-402A-83EF-CB3AA72F6C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05F136-ACA1-4711-9F79-3182C38BC2E4}"/>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C9956176-1D26-4427-982E-2FD5F00E5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C2E2E-B9C5-437F-82DB-2ADDFCB4E319}"/>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71429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5495A-C2A9-4B84-BA7A-FD2F8736CB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787515-673F-41AC-BFBF-D9867B10CF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6F06F6-56EF-44A8-9063-3B6EBECA8F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112190-8EDA-45C4-AFEF-8846ABC9152E}"/>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6" name="Footer Placeholder 5">
            <a:extLst>
              <a:ext uri="{FF2B5EF4-FFF2-40B4-BE49-F238E27FC236}">
                <a16:creationId xmlns:a16="http://schemas.microsoft.com/office/drawing/2014/main" id="{25052BE1-868E-4EC1-8AC9-E946FB777A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49B22-DCA9-4A40-B1CF-93DC2ECCD8C1}"/>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313106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A69F-F376-4C46-A13F-10176F5B13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870CC-4953-4141-B54F-83D344546E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1BCAC7-E7A8-440B-A11D-F7F9DFF3F6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ED5E1E-A033-47B7-957B-7EC276CB8B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A2F8EE-83BC-476D-AB3C-297D64B1C0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0CA64B-4F7A-4A6E-9A7A-67432E30C85B}"/>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8" name="Footer Placeholder 7">
            <a:extLst>
              <a:ext uri="{FF2B5EF4-FFF2-40B4-BE49-F238E27FC236}">
                <a16:creationId xmlns:a16="http://schemas.microsoft.com/office/drawing/2014/main" id="{04505A08-C093-46DC-B090-5348B5693E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A4C940-4E88-4477-8569-566BB2E0E9C8}"/>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29885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8F80C-83E9-4130-AB96-724747AC02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07F05B-2FF7-447C-9500-717888752BC9}"/>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4" name="Footer Placeholder 3">
            <a:extLst>
              <a:ext uri="{FF2B5EF4-FFF2-40B4-BE49-F238E27FC236}">
                <a16:creationId xmlns:a16="http://schemas.microsoft.com/office/drawing/2014/main" id="{67E7091F-2E82-4D24-A489-A786947EE8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4ED067-384C-4C63-9A82-539C57311F15}"/>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817434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311FE6-D104-4726-B993-3203E526124E}"/>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3" name="Footer Placeholder 2">
            <a:extLst>
              <a:ext uri="{FF2B5EF4-FFF2-40B4-BE49-F238E27FC236}">
                <a16:creationId xmlns:a16="http://schemas.microsoft.com/office/drawing/2014/main" id="{9F6282E3-1BC1-4E03-A655-BD20D5394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94CD36-D6DA-468B-B4AD-E89992834F93}"/>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494027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2832-8E6D-4142-8B2C-DD296A37D6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6F898B-7ECC-4315-997C-CEA0193A84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2CB2CF-1475-4FAA-BE89-B7D77D298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1DC23F-EFC9-4CF7-B5D6-9A1618621835}"/>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6" name="Footer Placeholder 5">
            <a:extLst>
              <a:ext uri="{FF2B5EF4-FFF2-40B4-BE49-F238E27FC236}">
                <a16:creationId xmlns:a16="http://schemas.microsoft.com/office/drawing/2014/main" id="{6FCAE9E3-5738-4F7A-9967-E8F95891C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57C3F9-EE48-4BBC-AA1D-6973536938C5}"/>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071241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AE50-5E8F-43E7-9847-4E855A421D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A1F07C-4900-4453-893E-CC23A7FC56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FC55CF-5ED1-4F0C-98CC-E0DC0CCF4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C5B3B-775B-4B04-B712-39CF7DEC0858}"/>
              </a:ext>
            </a:extLst>
          </p:cNvPr>
          <p:cNvSpPr>
            <a:spLocks noGrp="1"/>
          </p:cNvSpPr>
          <p:nvPr>
            <p:ph type="dt" sz="half" idx="10"/>
          </p:nvPr>
        </p:nvSpPr>
        <p:spPr/>
        <p:txBody>
          <a:bodyPr/>
          <a:lstStyle/>
          <a:p>
            <a:fld id="{F8B447BB-8A05-44BB-811E-001064E2118A}" type="datetimeFigureOut">
              <a:rPr lang="en-US" smtClean="0"/>
              <a:t>8/7/2020</a:t>
            </a:fld>
            <a:endParaRPr lang="en-US"/>
          </a:p>
        </p:txBody>
      </p:sp>
      <p:sp>
        <p:nvSpPr>
          <p:cNvPr id="6" name="Footer Placeholder 5">
            <a:extLst>
              <a:ext uri="{FF2B5EF4-FFF2-40B4-BE49-F238E27FC236}">
                <a16:creationId xmlns:a16="http://schemas.microsoft.com/office/drawing/2014/main" id="{4676CBA4-3B25-40F1-9E05-76E3C0298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383FE2-F208-4965-AD21-CE625F5F91B0}"/>
              </a:ext>
            </a:extLst>
          </p:cNvPr>
          <p:cNvSpPr>
            <a:spLocks noGrp="1"/>
          </p:cNvSpPr>
          <p:nvPr>
            <p:ph type="sldNum" sz="quarter" idx="12"/>
          </p:nvPr>
        </p:nvSpPr>
        <p:spPr/>
        <p:txBody>
          <a:bodyPr/>
          <a:lstStyle/>
          <a:p>
            <a:fld id="{AFD51639-6AD7-415D-B3DE-869819FAC536}" type="slidenum">
              <a:rPr lang="en-US" smtClean="0"/>
              <a:t>‹#›</a:t>
            </a:fld>
            <a:endParaRPr lang="en-US"/>
          </a:p>
        </p:txBody>
      </p:sp>
    </p:spTree>
    <p:extLst>
      <p:ext uri="{BB962C8B-B14F-4D97-AF65-F5344CB8AC3E}">
        <p14:creationId xmlns:p14="http://schemas.microsoft.com/office/powerpoint/2010/main" val="2687711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3D05F6-AB08-431F-B33D-E14C1DFE43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292A34-4B90-4B39-A600-C86D0447D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93ECB-4288-40D9-9589-F9DA8F5583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B447BB-8A05-44BB-811E-001064E2118A}" type="datetimeFigureOut">
              <a:rPr lang="en-US" smtClean="0"/>
              <a:t>8/7/2020</a:t>
            </a:fld>
            <a:endParaRPr lang="en-US"/>
          </a:p>
        </p:txBody>
      </p:sp>
      <p:sp>
        <p:nvSpPr>
          <p:cNvPr id="5" name="Footer Placeholder 4">
            <a:extLst>
              <a:ext uri="{FF2B5EF4-FFF2-40B4-BE49-F238E27FC236}">
                <a16:creationId xmlns:a16="http://schemas.microsoft.com/office/drawing/2014/main" id="{9D18B071-1C81-4C97-BC58-41639416A7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CBE24A-0CF6-418F-8423-30CC350C9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D51639-6AD7-415D-B3DE-869819FAC536}" type="slidenum">
              <a:rPr lang="en-US" smtClean="0"/>
              <a:t>‹#›</a:t>
            </a:fld>
            <a:endParaRPr lang="en-US"/>
          </a:p>
        </p:txBody>
      </p:sp>
    </p:spTree>
    <p:extLst>
      <p:ext uri="{BB962C8B-B14F-4D97-AF65-F5344CB8AC3E}">
        <p14:creationId xmlns:p14="http://schemas.microsoft.com/office/powerpoint/2010/main" val="4113002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v-tricks.com/" TargetMode="External"/><Relationship Id="rId7" Type="http://schemas.openxmlformats.org/officeDocument/2006/relationships/hyperlink" Target="https://experiments.withgoogle.com/collection/ai" TargetMode="External"/><Relationship Id="rId2" Type="http://schemas.openxmlformats.org/officeDocument/2006/relationships/hyperlink" Target="https://www.deeplearningbook.org/" TargetMode="External"/><Relationship Id="rId1" Type="http://schemas.openxmlformats.org/officeDocument/2006/relationships/slideLayout" Target="../slideLayouts/slideLayout2.xml"/><Relationship Id="rId6" Type="http://schemas.openxmlformats.org/officeDocument/2006/relationships/hyperlink" Target="https://quickdraw.withgoogle.com/data" TargetMode="External"/><Relationship Id="rId5" Type="http://schemas.openxmlformats.org/officeDocument/2006/relationships/hyperlink" Target="https://amoudgl.github.io/blog/funnybot/" TargetMode="External"/><Relationship Id="rId4" Type="http://schemas.openxmlformats.org/officeDocument/2006/relationships/hyperlink" Target="https://pathmind.com/wiki/convolutional-network"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hyperlink" Target="https://pathmind.com/wiki/convolutional-networ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77C2-0315-4E07-AA2D-064819C7F82E}"/>
              </a:ext>
            </a:extLst>
          </p:cNvPr>
          <p:cNvSpPr>
            <a:spLocks noGrp="1"/>
          </p:cNvSpPr>
          <p:nvPr>
            <p:ph type="ctrTitle"/>
          </p:nvPr>
        </p:nvSpPr>
        <p:spPr/>
        <p:txBody>
          <a:bodyPr/>
          <a:lstStyle/>
          <a:p>
            <a:r>
              <a:rPr lang="en-US" dirty="0"/>
              <a:t>Practical Neural Networks</a:t>
            </a:r>
          </a:p>
        </p:txBody>
      </p:sp>
      <p:sp>
        <p:nvSpPr>
          <p:cNvPr id="3" name="Subtitle 2">
            <a:extLst>
              <a:ext uri="{FF2B5EF4-FFF2-40B4-BE49-F238E27FC236}">
                <a16:creationId xmlns:a16="http://schemas.microsoft.com/office/drawing/2014/main" id="{F2CFAF36-3CE0-4839-9898-325B2E0C67F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04845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42AA-AC5A-4805-AD97-AD3586CD3400}"/>
              </a:ext>
            </a:extLst>
          </p:cNvPr>
          <p:cNvSpPr>
            <a:spLocks noGrp="1"/>
          </p:cNvSpPr>
          <p:nvPr>
            <p:ph type="title"/>
          </p:nvPr>
        </p:nvSpPr>
        <p:spPr>
          <a:xfrm>
            <a:off x="838200" y="365126"/>
            <a:ext cx="5340605" cy="1146176"/>
          </a:xfrm>
        </p:spPr>
        <p:txBody>
          <a:bodyPr>
            <a:normAutofit/>
          </a:bodyPr>
          <a:lstStyle/>
          <a:p>
            <a:r>
              <a:rPr lang="en-US" dirty="0"/>
              <a:t>CNN++</a:t>
            </a:r>
          </a:p>
        </p:txBody>
      </p:sp>
      <p:sp>
        <p:nvSpPr>
          <p:cNvPr id="71" name="Freeform: Shape 7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33C5F00-15BE-4623-A4F0-FE50A3E194AB}"/>
              </a:ext>
            </a:extLst>
          </p:cNvPr>
          <p:cNvSpPr>
            <a:spLocks noGrp="1"/>
          </p:cNvSpPr>
          <p:nvPr>
            <p:ph idx="1"/>
          </p:nvPr>
        </p:nvSpPr>
        <p:spPr>
          <a:xfrm>
            <a:off x="838200" y="2173288"/>
            <a:ext cx="3603171" cy="3639684"/>
          </a:xfrm>
        </p:spPr>
        <p:txBody>
          <a:bodyPr anchor="ctr">
            <a:normAutofit/>
          </a:bodyPr>
          <a:lstStyle/>
          <a:p>
            <a:r>
              <a:rPr lang="en-US" sz="2000" dirty="0">
                <a:solidFill>
                  <a:srgbClr val="FFFFFF"/>
                </a:solidFill>
              </a:rPr>
              <a:t>Usually after a convolution, max pooling is done. This is we divide the tensor into subtensors and only the largest value is kept</a:t>
            </a:r>
          </a:p>
          <a:p>
            <a:r>
              <a:rPr lang="en-US" sz="2000" dirty="0">
                <a:solidFill>
                  <a:srgbClr val="FFFFFF"/>
                </a:solidFill>
              </a:rPr>
              <a:t>For classifiers, the last layer uses a function called </a:t>
            </a:r>
            <a:r>
              <a:rPr lang="en-US" sz="2000" dirty="0" err="1">
                <a:solidFill>
                  <a:srgbClr val="FFFFFF"/>
                </a:solidFill>
              </a:rPr>
              <a:t>softmax</a:t>
            </a:r>
            <a:r>
              <a:rPr lang="en-US" sz="2000" dirty="0">
                <a:solidFill>
                  <a:srgbClr val="FFFFFF"/>
                </a:solidFill>
              </a:rPr>
              <a:t>. This functions creates a probability vector (the sum of all the elements of the vector is 1)</a:t>
            </a:r>
          </a:p>
        </p:txBody>
      </p:sp>
      <p:pic>
        <p:nvPicPr>
          <p:cNvPr id="8194" name="Picture 2" descr="max pooling">
            <a:extLst>
              <a:ext uri="{FF2B5EF4-FFF2-40B4-BE49-F238E27FC236}">
                <a16:creationId xmlns:a16="http://schemas.microsoft.com/office/drawing/2014/main" id="{EDAC3382-64B2-4021-87D0-FCC2B9FB4B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83088" y="2927690"/>
            <a:ext cx="5170711" cy="2494868"/>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89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BAEF-4CAD-42CB-8EEC-F50302118A8C}"/>
              </a:ext>
            </a:extLst>
          </p:cNvPr>
          <p:cNvSpPr>
            <a:spLocks noGrp="1"/>
          </p:cNvSpPr>
          <p:nvPr>
            <p:ph type="title"/>
          </p:nvPr>
        </p:nvSpPr>
        <p:spPr>
          <a:xfrm>
            <a:off x="804673" y="1445494"/>
            <a:ext cx="3616856" cy="4376572"/>
          </a:xfrm>
        </p:spPr>
        <p:txBody>
          <a:bodyPr anchor="ctr">
            <a:normAutofit/>
          </a:bodyPr>
          <a:lstStyle/>
          <a:p>
            <a:r>
              <a:rPr lang="en-US" sz="4800"/>
              <a:t>Useful links and fun things</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C584FF-093E-4897-83CC-D184F1843239}"/>
              </a:ext>
            </a:extLst>
          </p:cNvPr>
          <p:cNvSpPr>
            <a:spLocks noGrp="1"/>
          </p:cNvSpPr>
          <p:nvPr>
            <p:ph idx="1"/>
          </p:nvPr>
        </p:nvSpPr>
        <p:spPr>
          <a:xfrm>
            <a:off x="6096000" y="1399032"/>
            <a:ext cx="5501834" cy="4471416"/>
          </a:xfrm>
        </p:spPr>
        <p:txBody>
          <a:bodyPr anchor="ctr">
            <a:normAutofit/>
          </a:bodyPr>
          <a:lstStyle/>
          <a:p>
            <a:r>
              <a:rPr lang="en-US" sz="2000">
                <a:solidFill>
                  <a:schemeClr val="bg1"/>
                </a:solidFill>
              </a:rPr>
              <a:t>For theory: </a:t>
            </a:r>
            <a:r>
              <a:rPr lang="en-US" sz="2000">
                <a:solidFill>
                  <a:schemeClr val="bg1"/>
                </a:solidFill>
                <a:hlinkClick r:id="rId2"/>
              </a:rPr>
              <a:t>https://www.deeplearningbook.org/</a:t>
            </a:r>
            <a:endParaRPr lang="en-US" sz="2000">
              <a:solidFill>
                <a:schemeClr val="bg1"/>
              </a:solidFill>
            </a:endParaRPr>
          </a:p>
          <a:p>
            <a:r>
              <a:rPr lang="en-US" sz="2000">
                <a:solidFill>
                  <a:schemeClr val="bg1"/>
                </a:solidFill>
              </a:rPr>
              <a:t>For easy tutorial: </a:t>
            </a:r>
            <a:r>
              <a:rPr lang="en-US" sz="2000">
                <a:solidFill>
                  <a:schemeClr val="bg1"/>
                </a:solidFill>
                <a:hlinkClick r:id="rId3"/>
              </a:rPr>
              <a:t>https://cv-tricks.com/</a:t>
            </a:r>
            <a:endParaRPr lang="en-US" sz="2000">
              <a:solidFill>
                <a:schemeClr val="bg1"/>
              </a:solidFill>
            </a:endParaRPr>
          </a:p>
          <a:p>
            <a:r>
              <a:rPr lang="en-US" sz="2000">
                <a:solidFill>
                  <a:schemeClr val="bg1"/>
                </a:solidFill>
              </a:rPr>
              <a:t>For interactive explanation: </a:t>
            </a:r>
            <a:r>
              <a:rPr lang="en-US" sz="2000">
                <a:solidFill>
                  <a:schemeClr val="bg1"/>
                </a:solidFill>
                <a:hlinkClick r:id="rId4"/>
              </a:rPr>
              <a:t>https://pathmind.com/wiki/convolutional-network</a:t>
            </a:r>
            <a:endParaRPr lang="en-US" sz="2000">
              <a:solidFill>
                <a:schemeClr val="bg1"/>
              </a:solidFill>
            </a:endParaRPr>
          </a:p>
          <a:p>
            <a:r>
              <a:rPr lang="en-US" sz="2000">
                <a:solidFill>
                  <a:schemeClr val="bg1"/>
                </a:solidFill>
              </a:rPr>
              <a:t>For bad jokes: </a:t>
            </a:r>
            <a:r>
              <a:rPr lang="en-US" sz="2000">
                <a:solidFill>
                  <a:schemeClr val="bg1"/>
                </a:solidFill>
                <a:hlinkClick r:id="rId5"/>
              </a:rPr>
              <a:t>https://amoudgl.github.io/blog/funnybot/</a:t>
            </a:r>
            <a:endParaRPr lang="en-US" sz="2000">
              <a:solidFill>
                <a:schemeClr val="bg1"/>
              </a:solidFill>
            </a:endParaRPr>
          </a:p>
          <a:p>
            <a:r>
              <a:rPr lang="en-US" sz="2000">
                <a:solidFill>
                  <a:schemeClr val="bg1"/>
                </a:solidFill>
              </a:rPr>
              <a:t>For playing with a bot: </a:t>
            </a:r>
            <a:r>
              <a:rPr lang="en-US" sz="2000">
                <a:solidFill>
                  <a:schemeClr val="bg1"/>
                </a:solidFill>
                <a:hlinkClick r:id="rId6"/>
              </a:rPr>
              <a:t>https://quickdraw.withgoogle.com/data</a:t>
            </a:r>
            <a:endParaRPr lang="en-US" sz="2000">
              <a:solidFill>
                <a:schemeClr val="bg1"/>
              </a:solidFill>
            </a:endParaRPr>
          </a:p>
          <a:p>
            <a:r>
              <a:rPr lang="en-US" sz="2000">
                <a:solidFill>
                  <a:schemeClr val="bg1"/>
                </a:solidFill>
              </a:rPr>
              <a:t>For community examples: </a:t>
            </a:r>
            <a:r>
              <a:rPr lang="en-US" sz="2000">
                <a:solidFill>
                  <a:schemeClr val="bg1"/>
                </a:solidFill>
                <a:hlinkClick r:id="rId7"/>
              </a:rPr>
              <a:t>https://experiments.withgoogle.com/collection/ai</a:t>
            </a:r>
            <a:endParaRPr lang="en-US" sz="2000">
              <a:solidFill>
                <a:schemeClr val="bg1"/>
              </a:solidFill>
            </a:endParaRPr>
          </a:p>
          <a:p>
            <a:endParaRPr lang="en-US" sz="2000">
              <a:solidFill>
                <a:schemeClr val="bg1"/>
              </a:solidFill>
            </a:endParaRPr>
          </a:p>
        </p:txBody>
      </p:sp>
    </p:spTree>
    <p:extLst>
      <p:ext uri="{BB962C8B-B14F-4D97-AF65-F5344CB8AC3E}">
        <p14:creationId xmlns:p14="http://schemas.microsoft.com/office/powerpoint/2010/main" val="366099969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descr="What's The Score? Developing The Right Measurement Capability Is ...">
            <a:extLst>
              <a:ext uri="{FF2B5EF4-FFF2-40B4-BE49-F238E27FC236}">
                <a16:creationId xmlns:a16="http://schemas.microsoft.com/office/drawing/2014/main" id="{43861855-B717-455F-9801-77A3B39CAE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23" r="23576" b="2"/>
          <a:stretch/>
        </p:blipFill>
        <p:spPr bwMode="auto">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7" name="Arc 76">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B6084C-584D-4822-9D9B-62FD34BFBD6B}"/>
              </a:ext>
            </a:extLst>
          </p:cNvPr>
          <p:cNvSpPr>
            <a:spLocks noGrp="1"/>
          </p:cNvSpPr>
          <p:nvPr>
            <p:ph type="title"/>
          </p:nvPr>
        </p:nvSpPr>
        <p:spPr>
          <a:xfrm>
            <a:off x="5827048" y="407987"/>
            <a:ext cx="5721484" cy="1325563"/>
          </a:xfrm>
        </p:spPr>
        <p:txBody>
          <a:bodyPr>
            <a:normAutofit/>
          </a:bodyPr>
          <a:lstStyle/>
          <a:p>
            <a:r>
              <a:rPr lang="en-US" dirty="0"/>
              <a:t>What are neural networks?</a:t>
            </a:r>
          </a:p>
        </p:txBody>
      </p:sp>
      <p:sp>
        <p:nvSpPr>
          <p:cNvPr id="3" name="Content Placeholder 2">
            <a:extLst>
              <a:ext uri="{FF2B5EF4-FFF2-40B4-BE49-F238E27FC236}">
                <a16:creationId xmlns:a16="http://schemas.microsoft.com/office/drawing/2014/main" id="{20C7C3B1-B681-49A5-B257-49994A45FA4B}"/>
              </a:ext>
            </a:extLst>
          </p:cNvPr>
          <p:cNvSpPr>
            <a:spLocks noGrp="1"/>
          </p:cNvSpPr>
          <p:nvPr>
            <p:ph idx="1"/>
          </p:nvPr>
        </p:nvSpPr>
        <p:spPr>
          <a:xfrm>
            <a:off x="5827048" y="1868487"/>
            <a:ext cx="5721484" cy="4351338"/>
          </a:xfrm>
        </p:spPr>
        <p:txBody>
          <a:bodyPr>
            <a:normAutofit fontScale="92500"/>
          </a:bodyPr>
          <a:lstStyle/>
          <a:p>
            <a:r>
              <a:rPr lang="en-US" sz="2600" b="0" i="0" dirty="0">
                <a:effectLst/>
                <a:latin typeface="Poppins"/>
              </a:rPr>
              <a:t>Neural networks are a set of algorithms, modeled loosely after the human brain, that are designed to recognize patterns. </a:t>
            </a:r>
          </a:p>
          <a:p>
            <a:r>
              <a:rPr lang="en-US" sz="2600" b="0" i="0" dirty="0">
                <a:effectLst/>
                <a:latin typeface="Poppins"/>
              </a:rPr>
              <a:t>They interpret data through labeling or clustering raw input. </a:t>
            </a:r>
          </a:p>
          <a:p>
            <a:r>
              <a:rPr lang="en-US" sz="2600" b="0" i="0" dirty="0">
                <a:effectLst/>
                <a:latin typeface="Poppins"/>
              </a:rPr>
              <a:t>The patterns they recognize can be images, sound, text or time series, must be translated</a:t>
            </a:r>
          </a:p>
          <a:p>
            <a:r>
              <a:rPr lang="en-US" sz="2600" dirty="0">
                <a:latin typeface="Poppins"/>
              </a:rPr>
              <a:t>They can cluster, classify, or regression</a:t>
            </a:r>
          </a:p>
          <a:p>
            <a:r>
              <a:rPr lang="en-US" sz="2600" dirty="0">
                <a:latin typeface="Poppins"/>
              </a:rPr>
              <a:t>There are supervised and unsupervised learning</a:t>
            </a:r>
          </a:p>
          <a:p>
            <a:endParaRPr lang="en-US" sz="2600" dirty="0"/>
          </a:p>
        </p:txBody>
      </p:sp>
    </p:spTree>
    <p:extLst>
      <p:ext uri="{BB962C8B-B14F-4D97-AF65-F5344CB8AC3E}">
        <p14:creationId xmlns:p14="http://schemas.microsoft.com/office/powerpoint/2010/main" val="40959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Freeform: Shape 74">
            <a:extLst>
              <a:ext uri="{FF2B5EF4-FFF2-40B4-BE49-F238E27FC236}">
                <a16:creationId xmlns:a16="http://schemas.microsoft.com/office/drawing/2014/main" id="{D052D0E8-5725-42F1-BA8A-2E793289A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9A49B3F6-CE05-4700-A45E-6E204161DB3F}"/>
              </a:ext>
            </a:extLst>
          </p:cNvPr>
          <p:cNvSpPr>
            <a:spLocks noGrp="1"/>
          </p:cNvSpPr>
          <p:nvPr>
            <p:ph type="title"/>
          </p:nvPr>
        </p:nvSpPr>
        <p:spPr>
          <a:xfrm>
            <a:off x="838200" y="365125"/>
            <a:ext cx="5000812" cy="1143000"/>
          </a:xfrm>
        </p:spPr>
        <p:txBody>
          <a:bodyPr>
            <a:normAutofit/>
          </a:bodyPr>
          <a:lstStyle/>
          <a:p>
            <a:r>
              <a:rPr lang="en-US" sz="3700"/>
              <a:t>Artificial Neural Networks != Brain</a:t>
            </a:r>
          </a:p>
        </p:txBody>
      </p:sp>
      <p:sp>
        <p:nvSpPr>
          <p:cNvPr id="2057" name="Freeform: Shape 76">
            <a:extLst>
              <a:ext uri="{FF2B5EF4-FFF2-40B4-BE49-F238E27FC236}">
                <a16:creationId xmlns:a16="http://schemas.microsoft.com/office/drawing/2014/main" id="{31C81BFC-A665-4DFF-AFE8-B85ACB3E0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1DD2BDC-1ADD-4ECF-B1F1-CABFBA516936}"/>
                  </a:ext>
                </a:extLst>
              </p:cNvPr>
              <p:cNvSpPr>
                <a:spLocks noGrp="1"/>
              </p:cNvSpPr>
              <p:nvPr>
                <p:ph idx="1"/>
              </p:nvPr>
            </p:nvSpPr>
            <p:spPr>
              <a:xfrm>
                <a:off x="838200" y="2176272"/>
                <a:ext cx="3339353" cy="3639312"/>
              </a:xfrm>
            </p:spPr>
            <p:txBody>
              <a:bodyPr anchor="ctr">
                <a:normAutofit/>
              </a:bodyPr>
              <a:lstStyle/>
              <a:p>
                <a:r>
                  <a:rPr lang="en-US" sz="1700">
                    <a:solidFill>
                      <a:srgbClr val="FFFFFF"/>
                    </a:solidFill>
                  </a:rPr>
                  <a:t>The main goal of supervised learning is to find the relationship of:</a:t>
                </a:r>
              </a:p>
              <a:p>
                <a:pPr lvl="1"/>
                <a14:m>
                  <m:oMath xmlns:m="http://schemas.openxmlformats.org/officeDocument/2006/math">
                    <m:r>
                      <a:rPr lang="en-US" sz="1700" b="0" i="1">
                        <a:solidFill>
                          <a:srgbClr val="FFFFFF"/>
                        </a:solidFill>
                        <a:latin typeface="Cambria Math" panose="02040503050406030204" pitchFamily="18" charset="0"/>
                      </a:rPr>
                      <m:t>𝑦</m:t>
                    </m:r>
                    <m:r>
                      <a:rPr lang="en-US" sz="1700" b="0" i="1">
                        <a:solidFill>
                          <a:srgbClr val="FFFFFF"/>
                        </a:solidFill>
                        <a:latin typeface="Cambria Math" panose="02040503050406030204" pitchFamily="18" charset="0"/>
                      </a:rPr>
                      <m:t>=</m:t>
                    </m:r>
                    <m:r>
                      <a:rPr lang="en-US" sz="1700" b="0" i="1">
                        <a:solidFill>
                          <a:srgbClr val="FFFFFF"/>
                        </a:solidFill>
                        <a:latin typeface="Cambria Math" panose="02040503050406030204" pitchFamily="18" charset="0"/>
                      </a:rPr>
                      <m:t>𝑓</m:t>
                    </m:r>
                    <m:d>
                      <m:dPr>
                        <m:ctrlPr>
                          <a:rPr lang="en-US" sz="1700" b="0" i="1">
                            <a:solidFill>
                              <a:srgbClr val="FFFFFF"/>
                            </a:solidFill>
                            <a:latin typeface="Cambria Math" panose="02040503050406030204" pitchFamily="18" charset="0"/>
                          </a:rPr>
                        </m:ctrlPr>
                      </m:dPr>
                      <m:e>
                        <m:r>
                          <a:rPr lang="en-US" sz="1700" b="0" i="1">
                            <a:solidFill>
                              <a:srgbClr val="FFFFFF"/>
                            </a:solidFill>
                            <a:latin typeface="Cambria Math" panose="02040503050406030204" pitchFamily="18" charset="0"/>
                          </a:rPr>
                          <m:t>𝑥</m:t>
                        </m:r>
                      </m:e>
                    </m:d>
                  </m:oMath>
                </a14:m>
                <a:endParaRPr lang="en-US" sz="1700" b="0">
                  <a:solidFill>
                    <a:srgbClr val="FFFFFF"/>
                  </a:solidFill>
                </a:endParaRPr>
              </a:p>
              <a:p>
                <a:pPr lvl="1"/>
                <a:r>
                  <a:rPr lang="en-US" sz="1700" b="0">
                    <a:solidFill>
                      <a:srgbClr val="FFFFFF"/>
                    </a:solidFill>
                  </a:rPr>
                  <a:t>This can also be though as mapping a multidimensional space to another multidimensional space</a:t>
                </a:r>
              </a:p>
              <a:p>
                <a:r>
                  <a:rPr lang="en-US" sz="1700">
                    <a:solidFill>
                      <a:srgbClr val="FFFFFF"/>
                    </a:solidFill>
                  </a:rPr>
                  <a:t>The function f(x) can contain multiple operations to the input. This can be feature combination (tensor multiplication), non-linear functions (tanh).</a:t>
                </a:r>
              </a:p>
              <a:p>
                <a:pPr marL="0" indent="0">
                  <a:buNone/>
                </a:pPr>
                <a:endParaRPr lang="en-US" sz="1700">
                  <a:solidFill>
                    <a:srgbClr val="FFFFFF"/>
                  </a:solidFill>
                </a:endParaRPr>
              </a:p>
            </p:txBody>
          </p:sp>
        </mc:Choice>
        <mc:Fallback>
          <p:sp>
            <p:nvSpPr>
              <p:cNvPr id="3" name="Content Placeholder 2">
                <a:extLst>
                  <a:ext uri="{FF2B5EF4-FFF2-40B4-BE49-F238E27FC236}">
                    <a16:creationId xmlns:a16="http://schemas.microsoft.com/office/drawing/2014/main" id="{E1DD2BDC-1ADD-4ECF-B1F1-CABFBA516936}"/>
                  </a:ext>
                </a:extLst>
              </p:cNvPr>
              <p:cNvSpPr>
                <a:spLocks noGrp="1" noRot="1" noChangeAspect="1" noMove="1" noResize="1" noEditPoints="1" noAdjustHandles="1" noChangeArrowheads="1" noChangeShapeType="1" noTextEdit="1"/>
              </p:cNvSpPr>
              <p:nvPr>
                <p:ph idx="1"/>
              </p:nvPr>
            </p:nvSpPr>
            <p:spPr>
              <a:xfrm>
                <a:off x="838200" y="2176272"/>
                <a:ext cx="3339353" cy="3639312"/>
              </a:xfrm>
              <a:blipFill>
                <a:blip r:embed="rId2"/>
                <a:stretch>
                  <a:fillRect l="-914" t="-5863" r="-731"/>
                </a:stretch>
              </a:blipFill>
            </p:spPr>
            <p:txBody>
              <a:bodyPr/>
              <a:lstStyle/>
              <a:p>
                <a:r>
                  <a:rPr lang="en-US">
                    <a:noFill/>
                  </a:rPr>
                  <a:t> </a:t>
                </a:r>
              </a:p>
            </p:txBody>
          </p:sp>
        </mc:Fallback>
      </mc:AlternateContent>
      <p:pic>
        <p:nvPicPr>
          <p:cNvPr id="2052" name="Picture 4" descr="perceptron node">
            <a:extLst>
              <a:ext uri="{FF2B5EF4-FFF2-40B4-BE49-F238E27FC236}">
                <a16:creationId xmlns:a16="http://schemas.microsoft.com/office/drawing/2014/main" id="{3F2A27FB-7FC8-4848-84B8-3F1D0634BAE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52990" y="3852534"/>
            <a:ext cx="5217280" cy="2530380"/>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pic>
        <p:nvPicPr>
          <p:cNvPr id="2054" name="Picture 6" descr="multilayer perceptron">
            <a:extLst>
              <a:ext uri="{FF2B5EF4-FFF2-40B4-BE49-F238E27FC236}">
                <a16:creationId xmlns:a16="http://schemas.microsoft.com/office/drawing/2014/main" id="{461C3C8F-4E76-40F9-8D7C-08B78940FF1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52990" y="475086"/>
            <a:ext cx="5334119" cy="2433108"/>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98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CCCF459-E4A9-4216-A654-86E8B57E97BB}"/>
              </a:ext>
            </a:extLst>
          </p:cNvPr>
          <p:cNvSpPr>
            <a:spLocks noGrp="1"/>
          </p:cNvSpPr>
          <p:nvPr>
            <p:ph type="title"/>
          </p:nvPr>
        </p:nvSpPr>
        <p:spPr>
          <a:xfrm>
            <a:off x="6094105" y="802955"/>
            <a:ext cx="4977976" cy="1454051"/>
          </a:xfrm>
        </p:spPr>
        <p:txBody>
          <a:bodyPr>
            <a:normAutofit/>
          </a:bodyPr>
          <a:lstStyle/>
          <a:p>
            <a:r>
              <a:rPr lang="en-US">
                <a:solidFill>
                  <a:srgbClr val="000000"/>
                </a:solidFill>
              </a:rPr>
              <a:t>How do ANN learn?</a:t>
            </a: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C0899F4-0E1E-47DD-806E-7EFF9C5E8400}"/>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rPr>
              <a:t>In supervised learning, the network learn by example. This means that for every input, we know the exact output</a:t>
            </a:r>
          </a:p>
          <a:p>
            <a:r>
              <a:rPr lang="en-US" sz="2000">
                <a:solidFill>
                  <a:srgbClr val="000000"/>
                </a:solidFill>
              </a:rPr>
              <a:t>A loss is minimized to train the network over several epochs</a:t>
            </a:r>
          </a:p>
          <a:p>
            <a:r>
              <a:rPr lang="en-US" sz="2000">
                <a:solidFill>
                  <a:srgbClr val="000000"/>
                </a:solidFill>
              </a:rPr>
              <a:t>Using backpropagation, the gradients (equivalent to the derivative) are calculated and the weights are modified accordingly</a:t>
            </a:r>
          </a:p>
          <a:p>
            <a:r>
              <a:rPr lang="en-US" sz="2000">
                <a:solidFill>
                  <a:srgbClr val="000000"/>
                </a:solidFill>
              </a:rPr>
              <a:t>There are several optimization algorithm, neither is better than the other one</a:t>
            </a:r>
          </a:p>
        </p:txBody>
      </p:sp>
      <p:pic>
        <p:nvPicPr>
          <p:cNvPr id="5" name="Picture 4" descr="A Visual Explanation of Gradient Descent Methods (Momentum ...">
            <a:extLst>
              <a:ext uri="{FF2B5EF4-FFF2-40B4-BE49-F238E27FC236}">
                <a16:creationId xmlns:a16="http://schemas.microsoft.com/office/drawing/2014/main" id="{1F692C67-88A4-48FA-8601-79D4DCED0C2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2150" y="2003258"/>
            <a:ext cx="4086416"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02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C514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A Few Words Can Say a Lot. My thoughts on this publication. | by ...">
            <a:extLst>
              <a:ext uri="{FF2B5EF4-FFF2-40B4-BE49-F238E27FC236}">
                <a16:creationId xmlns:a16="http://schemas.microsoft.com/office/drawing/2014/main" id="{38FEECBA-B0D4-4391-BC11-E0772AD484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9" r="1"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E5556FD-38ED-4616-8BE3-40391BD00E60}"/>
              </a:ext>
            </a:extLst>
          </p:cNvPr>
          <p:cNvSpPr>
            <a:spLocks noGrp="1"/>
          </p:cNvSpPr>
          <p:nvPr>
            <p:ph idx="1"/>
          </p:nvPr>
        </p:nvSpPr>
        <p:spPr>
          <a:xfrm>
            <a:off x="8029319" y="917725"/>
            <a:ext cx="3424739" cy="4852362"/>
          </a:xfrm>
        </p:spPr>
        <p:txBody>
          <a:bodyPr anchor="ctr">
            <a:normAutofit lnSpcReduction="10000"/>
          </a:bodyPr>
          <a:lstStyle/>
          <a:p>
            <a:pPr marL="514350" indent="-514350">
              <a:buFont typeface="+mj-lt"/>
              <a:buAutoNum type="arabicPeriod"/>
            </a:pPr>
            <a:r>
              <a:rPr lang="en-US" sz="1600" dirty="0">
                <a:solidFill>
                  <a:srgbClr val="FFFFFF"/>
                </a:solidFill>
              </a:rPr>
              <a:t>What type of architecture do I use?</a:t>
            </a:r>
          </a:p>
          <a:p>
            <a:pPr lvl="1"/>
            <a:r>
              <a:rPr lang="en-US" sz="1600" dirty="0">
                <a:solidFill>
                  <a:srgbClr val="FFFFFF"/>
                </a:solidFill>
              </a:rPr>
              <a:t>Fully-Connected (Simple data, no time series)</a:t>
            </a:r>
          </a:p>
          <a:p>
            <a:pPr lvl="1"/>
            <a:r>
              <a:rPr lang="en-US" sz="1600" dirty="0">
                <a:solidFill>
                  <a:srgbClr val="FFFFFF"/>
                </a:solidFill>
              </a:rPr>
              <a:t>Convolutional NN (Images, multidimensional data, time series) </a:t>
            </a:r>
          </a:p>
          <a:p>
            <a:pPr lvl="1"/>
            <a:r>
              <a:rPr lang="en-US" sz="1600" dirty="0">
                <a:solidFill>
                  <a:srgbClr val="FFFFFF"/>
                </a:solidFill>
              </a:rPr>
              <a:t>Recurrent NN (time series, language)</a:t>
            </a:r>
          </a:p>
          <a:p>
            <a:pPr lvl="1"/>
            <a:r>
              <a:rPr lang="en-US" sz="1600" dirty="0">
                <a:solidFill>
                  <a:srgbClr val="FFFFFF"/>
                </a:solidFill>
              </a:rPr>
              <a:t>Combine different types (All of the above)</a:t>
            </a:r>
          </a:p>
          <a:p>
            <a:pPr marL="514350" indent="-514350">
              <a:buFont typeface="+mj-lt"/>
              <a:buAutoNum type="arabicPeriod"/>
            </a:pPr>
            <a:r>
              <a:rPr lang="en-US" sz="1600" dirty="0">
                <a:solidFill>
                  <a:srgbClr val="FFFFFF"/>
                </a:solidFill>
              </a:rPr>
              <a:t>What parameters do I need to define/tune:</a:t>
            </a:r>
          </a:p>
          <a:p>
            <a:pPr lvl="1"/>
            <a:r>
              <a:rPr lang="en-US" sz="1600" dirty="0">
                <a:solidFill>
                  <a:srgbClr val="FFFFFF"/>
                </a:solidFill>
              </a:rPr>
              <a:t>Number and type of layers</a:t>
            </a:r>
          </a:p>
          <a:p>
            <a:pPr lvl="1"/>
            <a:r>
              <a:rPr lang="en-US" sz="1600" dirty="0">
                <a:solidFill>
                  <a:srgbClr val="FFFFFF"/>
                </a:solidFill>
              </a:rPr>
              <a:t>Units (Neurons) per layer</a:t>
            </a:r>
          </a:p>
          <a:p>
            <a:pPr lvl="1"/>
            <a:r>
              <a:rPr lang="en-US" sz="1600" dirty="0">
                <a:solidFill>
                  <a:srgbClr val="FFFFFF"/>
                </a:solidFill>
              </a:rPr>
              <a:t>Connections (for more advanced and deeper networks)</a:t>
            </a:r>
          </a:p>
          <a:p>
            <a:pPr lvl="1"/>
            <a:r>
              <a:rPr lang="en-US" sz="1600" dirty="0">
                <a:solidFill>
                  <a:srgbClr val="FFFFFF"/>
                </a:solidFill>
              </a:rPr>
              <a:t>Loss to use (</a:t>
            </a:r>
            <a:r>
              <a:rPr lang="en-US" sz="1600" dirty="0" err="1">
                <a:solidFill>
                  <a:srgbClr val="FFFFFF"/>
                </a:solidFill>
              </a:rPr>
              <a:t>mse</a:t>
            </a:r>
            <a:r>
              <a:rPr lang="en-US" sz="1600" dirty="0">
                <a:solidFill>
                  <a:srgbClr val="FFFFFF"/>
                </a:solidFill>
              </a:rPr>
              <a:t>, cross entropy, </a:t>
            </a:r>
            <a:r>
              <a:rPr lang="en-US" sz="1600" dirty="0" err="1">
                <a:solidFill>
                  <a:srgbClr val="FFFFFF"/>
                </a:solidFill>
              </a:rPr>
              <a:t>etc</a:t>
            </a:r>
            <a:r>
              <a:rPr lang="en-US" sz="1600" dirty="0">
                <a:solidFill>
                  <a:srgbClr val="FFFFFF"/>
                </a:solidFill>
              </a:rPr>
              <a:t>)</a:t>
            </a:r>
          </a:p>
        </p:txBody>
      </p:sp>
    </p:spTree>
    <p:extLst>
      <p:ext uri="{BB962C8B-B14F-4D97-AF65-F5344CB8AC3E}">
        <p14:creationId xmlns:p14="http://schemas.microsoft.com/office/powerpoint/2010/main" val="395928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C4E3A3-E79D-4CB0-919E-AA529CA1F743}"/>
              </a:ext>
            </a:extLst>
          </p:cNvPr>
          <p:cNvSpPr>
            <a:spLocks noGrp="1"/>
          </p:cNvSpPr>
          <p:nvPr>
            <p:ph type="title"/>
          </p:nvPr>
        </p:nvSpPr>
        <p:spPr>
          <a:xfrm>
            <a:off x="804672" y="640263"/>
            <a:ext cx="5157216" cy="1344975"/>
          </a:xfrm>
        </p:spPr>
        <p:txBody>
          <a:bodyPr>
            <a:normAutofit/>
          </a:bodyPr>
          <a:lstStyle/>
          <a:p>
            <a:r>
              <a:rPr lang="en-US" sz="4000"/>
              <a:t>OK Cool. Now I Want to Make One Myself</a:t>
            </a:r>
          </a:p>
        </p:txBody>
      </p:sp>
      <p:sp>
        <p:nvSpPr>
          <p:cNvPr id="3" name="Content Placeholder 2">
            <a:extLst>
              <a:ext uri="{FF2B5EF4-FFF2-40B4-BE49-F238E27FC236}">
                <a16:creationId xmlns:a16="http://schemas.microsoft.com/office/drawing/2014/main" id="{9A9DF519-5D94-4D1A-9CA0-8267D4139F56}"/>
              </a:ext>
            </a:extLst>
          </p:cNvPr>
          <p:cNvSpPr>
            <a:spLocks noGrp="1"/>
          </p:cNvSpPr>
          <p:nvPr>
            <p:ph idx="1"/>
          </p:nvPr>
        </p:nvSpPr>
        <p:spPr>
          <a:xfrm>
            <a:off x="804672" y="2121763"/>
            <a:ext cx="5157216" cy="3773010"/>
          </a:xfrm>
        </p:spPr>
        <p:txBody>
          <a:bodyPr>
            <a:normAutofit/>
          </a:bodyPr>
          <a:lstStyle/>
          <a:p>
            <a:r>
              <a:rPr lang="en-US" sz="1700"/>
              <a:t>But first… Hyperparameters:</a:t>
            </a:r>
          </a:p>
          <a:p>
            <a:pPr lvl="1"/>
            <a:r>
              <a:rPr lang="en-US" sz="1700"/>
              <a:t>Epoch: every time the training goes through all the samples</a:t>
            </a:r>
          </a:p>
          <a:p>
            <a:pPr lvl="1"/>
            <a:r>
              <a:rPr lang="en-US" sz="1700"/>
              <a:t>Training epochs: This is the hardest to set. More is better, unless there’s overfitting (the model memorizes the training and doesn’t generalize)</a:t>
            </a:r>
          </a:p>
          <a:p>
            <a:pPr lvl="1"/>
            <a:r>
              <a:rPr lang="en-US" sz="1700"/>
              <a:t>Learning rate: usually smaller is safer, but it can take longer to train</a:t>
            </a:r>
          </a:p>
          <a:p>
            <a:pPr lvl="1"/>
            <a:r>
              <a:rPr lang="en-US" sz="1700"/>
              <a:t>Batch size: this is how many examples we use per optimization step. The bigger the batch, the training steps is more like the population and trains faster. But we have less training steps per epoch</a:t>
            </a:r>
          </a:p>
        </p:txBody>
      </p:sp>
      <p:pic>
        <p:nvPicPr>
          <p:cNvPr id="5122" name="Picture 2" descr="Useful Plots to Diagnose your Neural Network | by George V Jose ...">
            <a:extLst>
              <a:ext uri="{FF2B5EF4-FFF2-40B4-BE49-F238E27FC236}">
                <a16:creationId xmlns:a16="http://schemas.microsoft.com/office/drawing/2014/main" id="{0C0D441C-42FC-47AF-9576-5DFEA73871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9642" y="1213721"/>
            <a:ext cx="4736963" cy="427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92721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5B70E-39B3-4997-BA97-0D75FF65C960}"/>
              </a:ext>
            </a:extLst>
          </p:cNvPr>
          <p:cNvSpPr>
            <a:spLocks noGrp="1"/>
          </p:cNvSpPr>
          <p:nvPr>
            <p:ph type="title"/>
          </p:nvPr>
        </p:nvSpPr>
        <p:spPr>
          <a:xfrm>
            <a:off x="838200" y="365126"/>
            <a:ext cx="5340605" cy="1146176"/>
          </a:xfrm>
        </p:spPr>
        <p:txBody>
          <a:bodyPr>
            <a:normAutofit/>
          </a:bodyPr>
          <a:lstStyle/>
          <a:p>
            <a:r>
              <a:rPr lang="en-US" dirty="0"/>
              <a:t>I Use </a:t>
            </a:r>
            <a:r>
              <a:rPr lang="en-US" dirty="0" err="1"/>
              <a:t>Tensorflow</a:t>
            </a:r>
            <a:r>
              <a:rPr lang="en-US" dirty="0"/>
              <a:t>…</a:t>
            </a:r>
          </a:p>
        </p:txBody>
      </p:sp>
      <p:sp>
        <p:nvSpPr>
          <p:cNvPr id="9220" name="Freeform: Shape 70">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A80D630-DC63-4C9C-B972-2C243AF53056}"/>
              </a:ext>
            </a:extLst>
          </p:cNvPr>
          <p:cNvSpPr>
            <a:spLocks noGrp="1"/>
          </p:cNvSpPr>
          <p:nvPr>
            <p:ph idx="1"/>
          </p:nvPr>
        </p:nvSpPr>
        <p:spPr>
          <a:xfrm>
            <a:off x="838200" y="2173288"/>
            <a:ext cx="3603171" cy="3639684"/>
          </a:xfrm>
        </p:spPr>
        <p:txBody>
          <a:bodyPr anchor="ctr">
            <a:normAutofit/>
          </a:bodyPr>
          <a:lstStyle/>
          <a:p>
            <a:r>
              <a:rPr lang="en-US" sz="1700" dirty="0" err="1">
                <a:solidFill>
                  <a:srgbClr val="FFFFFF"/>
                </a:solidFill>
              </a:rPr>
              <a:t>Tensorflow</a:t>
            </a:r>
            <a:r>
              <a:rPr lang="en-US" sz="1700" dirty="0">
                <a:solidFill>
                  <a:srgbClr val="FFFFFF"/>
                </a:solidFill>
              </a:rPr>
              <a:t> + </a:t>
            </a:r>
            <a:r>
              <a:rPr lang="en-US" sz="1700" dirty="0" err="1">
                <a:solidFill>
                  <a:srgbClr val="FFFFFF"/>
                </a:solidFill>
              </a:rPr>
              <a:t>Keras</a:t>
            </a:r>
            <a:r>
              <a:rPr lang="en-US" sz="1700" dirty="0">
                <a:solidFill>
                  <a:srgbClr val="FFFFFF"/>
                </a:solidFill>
              </a:rPr>
              <a:t> makes NN fun and easy. Common layers, functions, losses, and optimizers are readily programmed and validated</a:t>
            </a:r>
          </a:p>
          <a:p>
            <a:r>
              <a:rPr lang="en-US" sz="1700" dirty="0">
                <a:solidFill>
                  <a:srgbClr val="FFFFFF"/>
                </a:solidFill>
              </a:rPr>
              <a:t>Great community support</a:t>
            </a:r>
          </a:p>
          <a:p>
            <a:r>
              <a:rPr lang="en-US" sz="1700" dirty="0">
                <a:solidFill>
                  <a:srgbClr val="FFFFFF"/>
                </a:solidFill>
              </a:rPr>
              <a:t>Google $$$ means development is fast. But everything is open source</a:t>
            </a:r>
          </a:p>
          <a:p>
            <a:r>
              <a:rPr lang="en-US" sz="1700" dirty="0">
                <a:solidFill>
                  <a:srgbClr val="FFFFFF"/>
                </a:solidFill>
              </a:rPr>
              <a:t>Fast for programming and executing</a:t>
            </a:r>
          </a:p>
          <a:p>
            <a:r>
              <a:rPr lang="en-US" sz="1700" dirty="0">
                <a:solidFill>
                  <a:srgbClr val="FFFFFF"/>
                </a:solidFill>
              </a:rPr>
              <a:t>Easy deployment to desktops, web, mobile phones, embedded hardware</a:t>
            </a:r>
          </a:p>
          <a:p>
            <a:endParaRPr lang="en-US" sz="1700" dirty="0">
              <a:solidFill>
                <a:srgbClr val="FFFFFF"/>
              </a:solidFill>
            </a:endParaRPr>
          </a:p>
          <a:p>
            <a:endParaRPr lang="en-US" sz="1700" dirty="0">
              <a:solidFill>
                <a:srgbClr val="FFFFFF"/>
              </a:solidFill>
            </a:endParaRPr>
          </a:p>
        </p:txBody>
      </p:sp>
      <p:pic>
        <p:nvPicPr>
          <p:cNvPr id="9218" name="Picture 2" descr="TensorFlow - Wikipedia">
            <a:extLst>
              <a:ext uri="{FF2B5EF4-FFF2-40B4-BE49-F238E27FC236}">
                <a16:creationId xmlns:a16="http://schemas.microsoft.com/office/drawing/2014/main" id="{7D55D701-CF70-45C7-A2C3-7D8E162D08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63834" y="2173287"/>
            <a:ext cx="4809219" cy="4003675"/>
          </a:xfrm>
          <a:custGeom>
            <a:avLst/>
            <a:gdLst/>
            <a:ahLst/>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368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7180F2-E876-48E8-B0BE-7CD66B0CBD26}"/>
              </a:ext>
            </a:extLst>
          </p:cNvPr>
          <p:cNvSpPr>
            <a:spLocks noGrp="1"/>
          </p:cNvSpPr>
          <p:nvPr>
            <p:ph type="title"/>
          </p:nvPr>
        </p:nvSpPr>
        <p:spPr>
          <a:xfrm>
            <a:off x="838199" y="365125"/>
            <a:ext cx="5529943" cy="1325563"/>
          </a:xfrm>
        </p:spPr>
        <p:txBody>
          <a:bodyPr>
            <a:normAutofit/>
          </a:bodyPr>
          <a:lstStyle/>
          <a:p>
            <a:r>
              <a:rPr lang="en-US" dirty="0"/>
              <a:t>Recurrent Neural Networks</a:t>
            </a:r>
          </a:p>
        </p:txBody>
      </p:sp>
      <p:sp>
        <p:nvSpPr>
          <p:cNvPr id="3" name="Content Placeholder 2">
            <a:extLst>
              <a:ext uri="{FF2B5EF4-FFF2-40B4-BE49-F238E27FC236}">
                <a16:creationId xmlns:a16="http://schemas.microsoft.com/office/drawing/2014/main" id="{E9A5F833-5ACE-49D8-9B52-679DBD7F471B}"/>
              </a:ext>
            </a:extLst>
          </p:cNvPr>
          <p:cNvSpPr>
            <a:spLocks noGrp="1"/>
          </p:cNvSpPr>
          <p:nvPr>
            <p:ph idx="1"/>
          </p:nvPr>
        </p:nvSpPr>
        <p:spPr>
          <a:xfrm>
            <a:off x="838199" y="1825625"/>
            <a:ext cx="4142091" cy="3399518"/>
          </a:xfrm>
        </p:spPr>
        <p:txBody>
          <a:bodyPr>
            <a:normAutofit/>
          </a:bodyPr>
          <a:lstStyle/>
          <a:p>
            <a:r>
              <a:rPr lang="en-US" sz="2000"/>
              <a:t>Recurrent → looks into the past to predict the output</a:t>
            </a:r>
          </a:p>
          <a:p>
            <a:r>
              <a:rPr lang="en-US" sz="2000"/>
              <a:t>It’s capable of “forgetting” irrelevant information</a:t>
            </a:r>
          </a:p>
          <a:p>
            <a:r>
              <a:rPr lang="en-US" sz="2000"/>
              <a:t>Great for time series, were each sample is related to the others</a:t>
            </a:r>
          </a:p>
          <a:p>
            <a:r>
              <a:rPr lang="en-US" sz="2000"/>
              <a:t>Commonly used for contextual speech recognition and language translation</a:t>
            </a:r>
          </a:p>
          <a:p>
            <a:endParaRPr lang="en-US" sz="2000"/>
          </a:p>
        </p:txBody>
      </p:sp>
      <p:pic>
        <p:nvPicPr>
          <p:cNvPr id="7" name="Picture 6">
            <a:extLst>
              <a:ext uri="{FF2B5EF4-FFF2-40B4-BE49-F238E27FC236}">
                <a16:creationId xmlns:a16="http://schemas.microsoft.com/office/drawing/2014/main" id="{561B180C-FD34-4FDE-A68A-4504BFEFFF43}"/>
              </a:ext>
            </a:extLst>
          </p:cNvPr>
          <p:cNvPicPr>
            <a:picLocks noChangeAspect="1"/>
          </p:cNvPicPr>
          <p:nvPr/>
        </p:nvPicPr>
        <p:blipFill>
          <a:blip r:embed="rId2"/>
          <a:stretch>
            <a:fillRect/>
          </a:stretch>
        </p:blipFill>
        <p:spPr>
          <a:xfrm>
            <a:off x="7583141" y="1078990"/>
            <a:ext cx="3936488" cy="984122"/>
          </a:xfrm>
          <a:prstGeom prst="rect">
            <a:avLst/>
          </a:prstGeom>
        </p:spPr>
      </p:pic>
      <p:pic>
        <p:nvPicPr>
          <p:cNvPr id="6146" name="Picture 2">
            <a:extLst>
              <a:ext uri="{FF2B5EF4-FFF2-40B4-BE49-F238E27FC236}">
                <a16:creationId xmlns:a16="http://schemas.microsoft.com/office/drawing/2014/main" id="{901085A6-E7A9-4B6B-82C8-F9F0149A62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09307" y="3512643"/>
            <a:ext cx="5110322" cy="213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39829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1D95-BFFD-4052-9844-63CBA12B18C3}"/>
              </a:ext>
            </a:extLst>
          </p:cNvPr>
          <p:cNvSpPr>
            <a:spLocks noGrp="1"/>
          </p:cNvSpPr>
          <p:nvPr>
            <p:ph type="title"/>
          </p:nvPr>
        </p:nvSpPr>
        <p:spPr/>
        <p:txBody>
          <a:bodyPr/>
          <a:lstStyle/>
          <a:p>
            <a:r>
              <a:rPr lang="en-US" dirty="0"/>
              <a:t>Convolution Neural Network</a:t>
            </a:r>
          </a:p>
        </p:txBody>
      </p:sp>
      <p:sp>
        <p:nvSpPr>
          <p:cNvPr id="3" name="Content Placeholder 2">
            <a:extLst>
              <a:ext uri="{FF2B5EF4-FFF2-40B4-BE49-F238E27FC236}">
                <a16:creationId xmlns:a16="http://schemas.microsoft.com/office/drawing/2014/main" id="{A777E6B7-54B8-48F4-A96A-F09ABA93D0E6}"/>
              </a:ext>
            </a:extLst>
          </p:cNvPr>
          <p:cNvSpPr>
            <a:spLocks noGrp="1"/>
          </p:cNvSpPr>
          <p:nvPr>
            <p:ph idx="1"/>
          </p:nvPr>
        </p:nvSpPr>
        <p:spPr/>
        <p:txBody>
          <a:bodyPr/>
          <a:lstStyle/>
          <a:p>
            <a:r>
              <a:rPr lang="en-US" dirty="0"/>
              <a:t>Convolution is a mathematical operation that’s used in single processing to filter signals and find patterns in signals</a:t>
            </a:r>
          </a:p>
          <a:p>
            <a:r>
              <a:rPr lang="en-US" dirty="0"/>
              <a:t>In a convolutional layer, all neurons apply convolution operation to the inputs. The most important parameter in a convolutional neuron is the filter size</a:t>
            </a:r>
          </a:p>
          <a:p>
            <a:r>
              <a:rPr lang="en-US" dirty="0"/>
              <a:t>Read more </a:t>
            </a:r>
            <a:r>
              <a:rPr lang="en-US" dirty="0">
                <a:hlinkClick r:id="rId4"/>
              </a:rPr>
              <a:t>here</a:t>
            </a:r>
            <a:endParaRPr lang="en-US" dirty="0"/>
          </a:p>
        </p:txBody>
      </p:sp>
      <p:sp>
        <p:nvSpPr>
          <p:cNvPr id="4" name="AutoShape 2" descr="Convolution in Tensorflow tutorial">
            <a:extLst>
              <a:ext uri="{FF2B5EF4-FFF2-40B4-BE49-F238E27FC236}">
                <a16:creationId xmlns:a16="http://schemas.microsoft.com/office/drawing/2014/main" id="{17C41169-BE14-4E1A-9CEB-EB9A657413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A Beginner's Guide to Convolutional Neural Networks (CNNs) _ Pathmind - Google Chrome 2020-08-07 12-16-51">
            <a:hlinkClick r:id="" action="ppaction://media"/>
            <a:extLst>
              <a:ext uri="{FF2B5EF4-FFF2-40B4-BE49-F238E27FC236}">
                <a16:creationId xmlns:a16="http://schemas.microsoft.com/office/drawing/2014/main" id="{36169C96-02EE-403C-B1FB-9BCDD32243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2132" t="32775" r="27028" b="14206"/>
          <a:stretch/>
        </p:blipFill>
        <p:spPr>
          <a:xfrm>
            <a:off x="7861109" y="3931295"/>
            <a:ext cx="2709081" cy="2561580"/>
          </a:xfrm>
          <a:prstGeom prst="rect">
            <a:avLst/>
          </a:prstGeom>
        </p:spPr>
      </p:pic>
    </p:spTree>
    <p:extLst>
      <p:ext uri="{BB962C8B-B14F-4D97-AF65-F5344CB8AC3E}">
        <p14:creationId xmlns:p14="http://schemas.microsoft.com/office/powerpoint/2010/main" val="291661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694</Words>
  <Application>Microsoft Office PowerPoint</Application>
  <PresentationFormat>Widescreen</PresentationFormat>
  <Paragraphs>58</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Poppins</vt:lpstr>
      <vt:lpstr>Office Theme</vt:lpstr>
      <vt:lpstr>Practical Neural Networks</vt:lpstr>
      <vt:lpstr>What are neural networks?</vt:lpstr>
      <vt:lpstr>Artificial Neural Networks != Brain</vt:lpstr>
      <vt:lpstr>How do ANN learn?</vt:lpstr>
      <vt:lpstr>PowerPoint Presentation</vt:lpstr>
      <vt:lpstr>OK Cool. Now I Want to Make One Myself</vt:lpstr>
      <vt:lpstr>I Use Tensorflow…</vt:lpstr>
      <vt:lpstr>Recurrent Neural Networks</vt:lpstr>
      <vt:lpstr>Convolution Neural Network</vt:lpstr>
      <vt:lpstr>CNN++</vt:lpstr>
      <vt:lpstr>Useful links and fun things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Neural Networks</dc:title>
  <dc:creator>Jesus Antonio Prado</dc:creator>
  <cp:lastModifiedBy>Jesus Antonio Prado</cp:lastModifiedBy>
  <cp:revision>2</cp:revision>
  <dcterms:created xsi:type="dcterms:W3CDTF">2020-08-07T16:30:31Z</dcterms:created>
  <dcterms:modified xsi:type="dcterms:W3CDTF">2020-08-07T17:15:02Z</dcterms:modified>
</cp:coreProperties>
</file>